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1.xml" ContentType="application/inkml+xml"/>
  <Override PartName="/ppt/notesSlides/notesSlide45.xml" ContentType="application/vnd.openxmlformats-officedocument.presentationml.notesSlide+xml"/>
  <Override PartName="/ppt/ink/ink2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3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61"/>
  </p:notesMasterIdLst>
  <p:sldIdLst>
    <p:sldId id="260" r:id="rId3"/>
    <p:sldId id="377" r:id="rId4"/>
    <p:sldId id="403" r:id="rId5"/>
    <p:sldId id="404" r:id="rId6"/>
    <p:sldId id="378" r:id="rId7"/>
    <p:sldId id="455" r:id="rId8"/>
    <p:sldId id="408" r:id="rId9"/>
    <p:sldId id="409" r:id="rId10"/>
    <p:sldId id="431" r:id="rId11"/>
    <p:sldId id="454" r:id="rId12"/>
    <p:sldId id="270" r:id="rId13"/>
    <p:sldId id="332" r:id="rId14"/>
    <p:sldId id="432" r:id="rId15"/>
    <p:sldId id="481" r:id="rId16"/>
    <p:sldId id="482" r:id="rId17"/>
    <p:sldId id="413" r:id="rId18"/>
    <p:sldId id="334" r:id="rId19"/>
    <p:sldId id="335" r:id="rId20"/>
    <p:sldId id="338" r:id="rId21"/>
    <p:sldId id="339" r:id="rId22"/>
    <p:sldId id="343" r:id="rId23"/>
    <p:sldId id="345" r:id="rId24"/>
    <p:sldId id="415" r:id="rId25"/>
    <p:sldId id="473" r:id="rId26"/>
    <p:sldId id="445" r:id="rId27"/>
    <p:sldId id="416" r:id="rId28"/>
    <p:sldId id="456" r:id="rId29"/>
    <p:sldId id="467" r:id="rId30"/>
    <p:sldId id="469" r:id="rId31"/>
    <p:sldId id="470" r:id="rId32"/>
    <p:sldId id="472" r:id="rId33"/>
    <p:sldId id="465" r:id="rId34"/>
    <p:sldId id="368" r:id="rId35"/>
    <p:sldId id="447" r:id="rId36"/>
    <p:sldId id="371" r:id="rId37"/>
    <p:sldId id="474" r:id="rId38"/>
    <p:sldId id="288" r:id="rId39"/>
    <p:sldId id="375" r:id="rId40"/>
    <p:sldId id="353" r:id="rId41"/>
    <p:sldId id="421" r:id="rId42"/>
    <p:sldId id="422" r:id="rId43"/>
    <p:sldId id="448" r:id="rId44"/>
    <p:sldId id="355" r:id="rId45"/>
    <p:sldId id="475" r:id="rId46"/>
    <p:sldId id="479" r:id="rId47"/>
    <p:sldId id="449" r:id="rId48"/>
    <p:sldId id="376" r:id="rId49"/>
    <p:sldId id="450" r:id="rId50"/>
    <p:sldId id="425" r:id="rId51"/>
    <p:sldId id="451" r:id="rId52"/>
    <p:sldId id="289" r:id="rId53"/>
    <p:sldId id="453" r:id="rId54"/>
    <p:sldId id="365" r:id="rId55"/>
    <p:sldId id="478" r:id="rId56"/>
    <p:sldId id="476" r:id="rId57"/>
    <p:sldId id="483" r:id="rId58"/>
    <p:sldId id="484" r:id="rId59"/>
    <p:sldId id="47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94719"/>
  </p:normalViewPr>
  <p:slideViewPr>
    <p:cSldViewPr snapToGrid="0">
      <p:cViewPr varScale="1">
        <p:scale>
          <a:sx n="120" d="100"/>
          <a:sy n="120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next two bullets mentioning units of \lambda and roughly the width of the band diagonal.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1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will look at how wave functions transform under SRG transformations using the deuteron as an example.</a:t>
            </a:r>
          </a:p>
          <a:p>
            <a:r>
              <a:rPr lang="en-US" dirty="0"/>
              <a:t>Explain figure (y-axis, red/black, solid/dashed, SRC).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we use soft wave functions and the SRC physics is shifted to the operator as seen by considering this general matrix element here: point to how each U is propagated.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3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expand the SRG transformation to 2-body level, so 1 + this two body term: \delta U.</a:t>
            </a:r>
          </a:p>
          <a:p>
            <a:r>
              <a:rPr lang="en-US" dirty="0"/>
              <a:t>Read last bullet (and inherits the symmetries of the NN potential like Galilean invariance and expansion in partial waves).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19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example, I’ll show how this can be applied to momentum distributions where the initial operator is simply given by combinations of these creation and annihilation operators.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81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the expression for the single-nucleon momentum distribution looks like after truncating at the 2-body level.</a:t>
            </a:r>
          </a:p>
          <a:p>
            <a:r>
              <a:rPr lang="en-US" dirty="0"/>
              <a:t>Go through each term.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87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</a:t>
            </a:r>
          </a:p>
          <a:p>
            <a:r>
              <a:rPr lang="en-US" dirty="0"/>
              <a:t>Here is the full result with the high RG resolution wave function and operator.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Experiments have recently been able to isolate processes where SRC physics is dominant and well described by SRC phenomenology such as the Generalized Contact Formalism (GCF) or Low-order Correlation operator Approximation.</a:t>
            </a:r>
          </a:p>
          <a:p>
            <a:r>
              <a:rPr lang="en-US" dirty="0"/>
              <a:t>To start, I’ll posit this question here and ask how are SRCs defined?</a:t>
            </a:r>
          </a:p>
          <a:p>
            <a:r>
              <a:rPr lang="en-US" dirty="0"/>
              <a:t>This technically depends on the resolution scale.</a:t>
            </a:r>
          </a:p>
          <a:p>
            <a:r>
              <a:rPr lang="en-US" dirty="0"/>
              <a:t>I specifically mean the RG resolution scale which is set by the Hamiltonian by this parameter \Lambda.</a:t>
            </a:r>
          </a:p>
          <a:p>
            <a:r>
              <a:rPr lang="en-US" dirty="0"/>
              <a:t>\Lambda roughly corresponds to the max momenta in low-energy wave functions of the Hamiltonian.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07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relying on the spectral representation of the SRG transformation, we can derive that these transformations factorize into a function of high and low momentum as such when k is low and q much higher than \lambda.</a:t>
            </a:r>
          </a:p>
          <a:p>
            <a:r>
              <a:rPr lang="en-US" dirty="0"/>
              <a:t>So we are left with the high-momentum dependence out in front here (point) and the rest is at low momentum (well reproduced by MF).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factorization implies scaling of high momentum tails.</a:t>
            </a:r>
          </a:p>
          <a:p>
            <a:r>
              <a:rPr lang="en-US" dirty="0"/>
              <a:t>Consider the ratio of an A-body nuclear momentum distribution over the deuteron momentum distribution for high-q.</a:t>
            </a:r>
          </a:p>
          <a:p>
            <a:r>
              <a:rPr lang="en-US" dirty="0"/>
              <a:t>In this ratio, the 2-body high-q pieces cancel leaving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93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 of how this works in other </a:t>
            </a:r>
            <a:r>
              <a:rPr lang="en-US" dirty="0" err="1"/>
              <a:t>phenomenologies</a:t>
            </a:r>
            <a:r>
              <a:rPr lang="en-US" dirty="0"/>
              <a:t>, the GCF assumes a factorized form of the momentum distribution which is seen in this plot on the left.</a:t>
            </a:r>
          </a:p>
          <a:p>
            <a:r>
              <a:rPr lang="en-US" dirty="0"/>
              <a:t>These are ratios of the pair momentum distribution over the universal two-body wave functions \phi.</a:t>
            </a:r>
          </a:p>
          <a:p>
            <a:r>
              <a:rPr lang="en-US" dirty="0"/>
              <a:t>We see the ratio is flat at higher momentum indicating the high momentum dependence is entirely from the 2-body 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73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Many-body methods that utilize soft interactions have seen much progress recently.</a:t>
            </a:r>
          </a:p>
          <a:p>
            <a:r>
              <a:rPr lang="en-US" dirty="0"/>
              <a:t>Describe nuclear hockey stick figure: This figure shows ab initio calculations that rely on soft interactions with respect to year on the x-axis.</a:t>
            </a:r>
          </a:p>
          <a:p>
            <a:r>
              <a:rPr lang="en-US" dirty="0"/>
              <a:t>Using just the phenomenological potentials, progress wasn’t too great but recently this has spiked up in the past decade.</a:t>
            </a:r>
          </a:p>
          <a:p>
            <a:r>
              <a:rPr lang="en-US" dirty="0"/>
              <a:t>This is due to the use of chiral EFTs and RG methods which are extremely useful for many-body methods that are reliant on basis truncations.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26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want to try describing SRC physics using very simple approximations to approximate the nuclear structure component of our calculations.</a:t>
            </a:r>
          </a:p>
          <a:p>
            <a:r>
              <a:rPr lang="en-US" dirty="0"/>
              <a:t>Start with HF with an LDA to evaluate nuclear matrix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09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few slides, I’ll outline how this calculation works.</a:t>
            </a:r>
          </a:p>
          <a:p>
            <a:r>
              <a:rPr lang="en-US" dirty="0"/>
              <a:t>We start with the following expression: the evolved operator sandwiched between the nuclear wave function at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51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convert the sums to integrals by taking the continuum limit.</a:t>
            </a:r>
          </a:p>
          <a:p>
            <a:r>
              <a:rPr lang="en-US" dirty="0"/>
              <a:t>Explain suppression of additional labels.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791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evaluate terms like this by assuming \</a:t>
            </a:r>
            <a:r>
              <a:rPr lang="en-US" dirty="0" err="1"/>
              <a:t>Psi_A</a:t>
            </a:r>
            <a:r>
              <a:rPr lang="en-US" dirty="0"/>
              <a:t> is occupied up to some Fermi momentum </a:t>
            </a:r>
            <a:r>
              <a:rPr lang="en-US" dirty="0" err="1"/>
              <a:t>kF</a:t>
            </a:r>
            <a:r>
              <a:rPr lang="en-US" dirty="0"/>
              <a:t> and average over a local Fermi momentum defined by the nucleonic densities \rho.</a:t>
            </a:r>
          </a:p>
          <a:p>
            <a:r>
              <a:rPr lang="en-US" dirty="0"/>
              <a:t>\tau labels the isospin projection so proton or neutron.</a:t>
            </a:r>
          </a:p>
          <a:p>
            <a:r>
              <a:rPr lang="en-US" dirty="0"/>
              <a:t>This gives an integration over R, a delta function, and two Heaviside step functions which restrict values of relative and total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45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first compare high and low RG resolutions looking at the nuclear wave function first.</a:t>
            </a:r>
          </a:p>
          <a:p>
            <a:r>
              <a:rPr lang="en-US" dirty="0"/>
              <a:t>Read bullet.</a:t>
            </a:r>
          </a:p>
          <a:p>
            <a:r>
              <a:rPr lang="en-US" dirty="0"/>
              <a:t>Talk about cartoon.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92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can evaluate the angular dependence of the following quantities by angle-averaging.</a:t>
            </a:r>
          </a:p>
          <a:p>
            <a:r>
              <a:rPr lang="en-US" dirty="0"/>
              <a:t>This involves evaluating expressions like these, which give several cases based on the values of the Fermi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758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we transform the \delta U matrix elements to partial waves using the following relation, where we couple (list), and k is the relative momentum and K the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816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gives the final expression for the single-nucleon momentum distribution.</a:t>
            </a:r>
          </a:p>
          <a:p>
            <a:r>
              <a:rPr lang="en-US" dirty="0"/>
              <a:t>A few terms given here: point out the two at low-q and the high-q one.</a:t>
            </a:r>
          </a:p>
          <a:p>
            <a:r>
              <a:rPr lang="en-US" dirty="0"/>
              <a:t>Why is the last one high-q?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61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only nucleonic densities and 2–body physics we get an excellent description of the high momentum tail, using only roughly 5 minutes on my laptop.</a:t>
            </a:r>
          </a:p>
          <a:p>
            <a:r>
              <a:rPr lang="en-US" dirty="0"/>
              <a:t>The major takeaway is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6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figure.</a:t>
            </a:r>
          </a:p>
          <a:p>
            <a:r>
              <a:rPr lang="en-US" dirty="0"/>
              <a:t>The 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Universality consistent with AV18 QMC calculations as well which is seen here by comparing the high momentum tails of the various momentum distributions.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442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Second bullet.</a:t>
            </a:r>
          </a:p>
          <a:p>
            <a:r>
              <a:rPr lang="en-US" dirty="0"/>
              <a:t>Probability distribution is proportional to the momentum distribution.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 first: experiment, two calculations for different EDFs for several nuclei.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Note, the error bars are determined from varying the high momentum interval for the integration limits.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Focus on the pair fraction on the right.</a:t>
            </a:r>
          </a:p>
          <a:p>
            <a:r>
              <a:rPr lang="en-US" dirty="0"/>
              <a:t>The pp verse </a:t>
            </a:r>
            <a:r>
              <a:rPr lang="en-US" dirty="0" err="1"/>
              <a:t>pn</a:t>
            </a:r>
            <a:r>
              <a:rPr lang="en-US" dirty="0"/>
              <a:t> pair fractions </a:t>
            </a:r>
            <a:r>
              <a:rPr lang="en-US" dirty="0" err="1"/>
              <a:t>w.r.t.</a:t>
            </a:r>
            <a:r>
              <a:rPr lang="en-US" dirty="0"/>
              <a:t> relative momentum.</a:t>
            </a:r>
          </a:p>
          <a:p>
            <a:r>
              <a:rPr lang="en-US" dirty="0"/>
              <a:t>The idea is that (read bullets pointing to the figure).</a:t>
            </a:r>
          </a:p>
          <a:p>
            <a:r>
              <a:rPr lang="en-US" dirty="0"/>
              <a:t>At higher momentum, the fraction approaches the scalar limit.</a:t>
            </a:r>
          </a:p>
          <a:p>
            <a:r>
              <a:rPr lang="en-US" dirty="0"/>
              <a:t>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Talk about cartoon.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258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bullet explaining equation.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Explain figure: y-axis, red/blue, x-axis.</a:t>
            </a:r>
          </a:p>
          <a:p>
            <a:r>
              <a:rPr lang="en-US" dirty="0"/>
              <a:t>Reproduces np dominance at 400 MeV and scalar limit.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do a similar analysis using ratios of the pair momentum distribution where we fix the CM momentum Q=0.</a:t>
            </a:r>
          </a:p>
          <a:p>
            <a:r>
              <a:rPr lang="en-US" dirty="0"/>
              <a:t>Here is a plot showing this ratio for several nuclei.</a:t>
            </a:r>
          </a:p>
          <a:p>
            <a:r>
              <a:rPr lang="en-US" dirty="0"/>
              <a:t>Point to np dominance and scalar limit.</a:t>
            </a:r>
          </a:p>
          <a:p>
            <a:r>
              <a:rPr lang="en-US" dirty="0"/>
              <a:t>Takeaway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41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weak nucleus dependence.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51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of the PMD,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consider applying the same sort of analysis but for exclusive knockout reactions in (</a:t>
            </a:r>
            <a:r>
              <a:rPr lang="en-US" dirty="0" err="1"/>
              <a:t>e,e’p</a:t>
            </a:r>
            <a:r>
              <a:rPr lang="en-US" dirty="0"/>
              <a:t>) scattering.</a:t>
            </a:r>
          </a:p>
          <a:p>
            <a:r>
              <a:rPr lang="en-US" dirty="0"/>
              <a:t>In this reaction, a nucleon is knocked out from a specific state of the target nucleus.</a:t>
            </a:r>
          </a:p>
          <a:p>
            <a:r>
              <a:rPr lang="en-US" dirty="0"/>
              <a:t>Mention much lower momentum scale than what was considered prior.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644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figure showing the reduced cross section for several nuclei comparing to data from NIKHEF experiments.</a:t>
            </a:r>
          </a:p>
          <a:p>
            <a:r>
              <a:rPr lang="en-US" dirty="0"/>
              <a:t>The momentum dependence is well described by the </a:t>
            </a:r>
            <a:r>
              <a:rPr lang="en-US" dirty="0" err="1"/>
              <a:t>sp</a:t>
            </a:r>
            <a:r>
              <a:rPr lang="en-US" dirty="0"/>
              <a:t> momentum distribution but a spectroscopic factor is necessary to agree with experiment.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4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the factor difference between theory and experiment varies with \Delta S, the difference in nucleon separation energy, shown here in this plot.</a:t>
            </a:r>
          </a:p>
          <a:p>
            <a:r>
              <a:rPr lang="en-US" dirty="0"/>
              <a:t>Explain picture: This plot shows the ratio of experimental over theory cross sections as a function of \Delta S for various knock-out reactions: black, red, blue.</a:t>
            </a:r>
          </a:p>
          <a:p>
            <a:r>
              <a:rPr lang="en-US" dirty="0"/>
              <a:t>We see the ratio decreases as \Delta S increases.</a:t>
            </a:r>
          </a:p>
          <a:p>
            <a:r>
              <a:rPr lang="en-US" dirty="0"/>
              <a:t>The origin of this is not understood but could be stemming from the (third bullet) in which case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914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better understand this, we are 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spectroscopic factor for a particular </a:t>
            </a:r>
            <a:r>
              <a:rPr lang="en-US" dirty="0" err="1"/>
              <a:t>sp</a:t>
            </a:r>
            <a:r>
              <a:rPr lang="en-US" dirty="0"/>
              <a:t> state \alpha is defined in terms of the removal amplitude where this annihilation operator is sandwiched between the an A-body nuclear ground state and an A-1 residue in the state \alpha.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13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Explain cartoon schematic.</a:t>
            </a:r>
          </a:p>
          <a:p>
            <a:r>
              <a:rPr lang="en-US" dirty="0"/>
              <a:t>Explain figure on the right: Spectroscopic factors for several nuclei relative to the IPM: all about 65% of the IPM.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84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we’ll compare operators at high and low RG resolution.</a:t>
            </a:r>
          </a:p>
          <a:p>
            <a:r>
              <a:rPr lang="en-US" dirty="0"/>
              <a:t>Explain figure: This diagram shows electron scattering in the high RG picture, where 2 high momentum nucleons are knocked out after a one-body current operator interacted with an SRC pair in the target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006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last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845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52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Explain key features: Discretized delta function, RG scale, smooth induced contributions at low momentum reproduce UV physics of the original NN potential.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790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next figure in great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90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Short-distance details decouple from long-distance dynamics.</a:t>
            </a:r>
          </a:p>
          <a:p>
            <a:r>
              <a:rPr lang="en-US" dirty="0"/>
              <a:t>Initial operator is dominated by high momenta.</a:t>
            </a:r>
          </a:p>
          <a:p>
            <a:r>
              <a:rPr lang="en-US" dirty="0"/>
              <a:t>Focus on k&lt;\lambda and q&gt;&gt;\lambda.</a:t>
            </a:r>
          </a:p>
          <a:p>
            <a:r>
              <a:rPr lang="en-US" dirty="0"/>
              <a:t>\psi_\alpha^\infinity(q) \</a:t>
            </a:r>
            <a:r>
              <a:rPr lang="en-US" dirty="0" err="1"/>
              <a:t>approx</a:t>
            </a:r>
            <a:r>
              <a:rPr lang="en-US" dirty="0"/>
              <a:t> \gamma^\lambda(q) \int_0^\lambda </a:t>
            </a:r>
            <a:r>
              <a:rPr lang="en-US" dirty="0" err="1"/>
              <a:t>dp</a:t>
            </a:r>
            <a:r>
              <a:rPr lang="en-US" dirty="0"/>
              <a:t>^\tilde Z(\lambda) \psi_\alpha^\lambda(p) + … (analog of Lepage’s operator product expansion)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11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we still detect two high momentum nucleons knocked out, but here the operator has an induced two-body current and interacts with low momentum nucleons in the nucleus.</a:t>
            </a:r>
          </a:p>
          <a:p>
            <a:r>
              <a:rPr lang="en-US" dirty="0"/>
              <a:t>The induced 2-body current does not make the operator hard, and with uncorrelated wave functions, this greatly simplifies calculations.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18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21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talk, I’ll explain how (step through each).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7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transform to low RG resolution, we use the Similarity Renormalization Group (or SRG), which involves applying unitary transformations to operators.</a:t>
            </a:r>
          </a:p>
          <a:p>
            <a:r>
              <a:rPr lang="en-US" dirty="0"/>
              <a:t>The way this works is the SRG transformations decouple the high and low momentum scales of the Hamiltonian where s=0 corresponds to the initial Hamiltonian…</a:t>
            </a:r>
          </a:p>
          <a:p>
            <a:r>
              <a:rPr lang="en-US" dirty="0"/>
              <a:t>Explain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8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C8E02-2EB8-8F40-8331-720A936BC209}" type="datetime1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F253-7944-C04B-86C5-185969FB58DB}" type="datetime1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A66F-4934-754B-9FE5-BA635E814956}" type="datetime1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450F0-767E-AF4C-A354-42D7EA658F3A}" type="datetime1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F7191-D9FC-8C4F-A90A-5EFB25C20586}" type="datetime1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33DBF-8C7C-1A43-8A81-BCEF2715CEB7}" type="datetime1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DC125-7C36-0640-9484-B4EACEE82D18}" type="datetime1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E749D-2EFC-AF4F-87AC-F01B93ADD1BC}" type="datetime1">
              <a:rPr lang="en-US" smtClean="0"/>
              <a:t>12/14/21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A5C8F-0927-A841-AB3C-5DAFD971B90A}" type="datetime1">
              <a:rPr lang="en-US" smtClean="0"/>
              <a:t>12/14/21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A40-D372-4648-8C92-A019D80BD54D}" type="datetime1">
              <a:rPr lang="en-US" smtClean="0"/>
              <a:t>12/14/21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09585-35E7-E145-AA19-2D3656E1769E}" type="datetime1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CD1F8-1B73-DC41-858F-A76ABE226B92}" type="datetime1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9245A-3177-8D46-B9FA-72460754F088}" type="datetime1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74C2-12D1-7C42-81D4-6257285836B3}" type="datetime1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69290-9D4C-DB40-8BA1-EFFC2ED188C8}" type="datetime1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3BC7-3D65-4148-A106-C73C3A66943A}" type="datetime1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79681-CD10-214C-913C-5839698EC831}" type="datetime1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11978-C20A-CD48-84AB-2F860D27F541}" type="datetime1">
              <a:rPr lang="en-US" smtClean="0"/>
              <a:t>12/14/21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A762E-9BE3-7F41-B389-7B81559396FC}" type="datetime1">
              <a:rPr lang="en-US" smtClean="0"/>
              <a:t>12/14/21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5B73E-1020-5C4F-B0EE-743CD61B2D9E}" type="datetime1">
              <a:rPr lang="en-US" smtClean="0"/>
              <a:t>12/14/21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F89B-F4C4-1A48-9CB7-D3476CF3363F}" type="datetime1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38310-A24B-4F4A-87ED-1D2AA8CDDB51}" type="datetime1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CB75EE03-964A-0B44-9405-142637A2EC9B}" type="datetime1">
              <a:rPr lang="en-US" smtClean="0"/>
              <a:t>12/14/21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TRIUMF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A7745E1C-4558-B944-B872-BA29D7F493C1}" type="datetime1">
              <a:rPr lang="en-US" smtClean="0"/>
              <a:t>12/14/21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TRIUMF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3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0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54.png"/><Relationship Id="rId4" Type="http://schemas.openxmlformats.org/officeDocument/2006/relationships/customXml" Target="../ink/ink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56.png"/><Relationship Id="rId4" Type="http://schemas.openxmlformats.org/officeDocument/2006/relationships/customXml" Target="../ink/ink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47.emf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90.png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renormalization group (RG)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TRIUMF seminar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December 16,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In practice, solve differential flow equation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𝑑𝑂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𝑑𝑠</m:t>
                          </m:r>
                        </m:den>
                      </m:f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=[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f>
                      <m:f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𝑑𝑈</m:t>
                        </m:r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𝑑𝑠</m:t>
                        </m:r>
                      </m:den>
                    </m:f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is the SRG generator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Decoupling scale given by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altLang="en-US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5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37" y="1829877"/>
            <a:ext cx="4297680" cy="4352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AV18 wave function has significant SRC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What happens to the</a:t>
            </a:r>
            <a:r>
              <a:rPr lang="en-US" sz="2400" dirty="0">
                <a:solidFill>
                  <a:srgbClr val="C00000"/>
                </a:solidFill>
              </a:rPr>
              <a:t> wave function under SRG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200" dirty="0">
                    <a:cs typeface="Arial" panose="020B0604020202020204" pitchFamily="34" charset="0"/>
                  </a:rPr>
                  <a:t>SRC physics shifts to the operators with soft wave functions at low RG resolution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  <a:blipFill>
                <a:blip r:embed="rId3"/>
                <a:stretch>
                  <a:fillRect l="-629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</p:spTree>
    <p:extLst>
      <p:ext uri="{BB962C8B-B14F-4D97-AF65-F5344CB8AC3E}">
        <p14:creationId xmlns:p14="http://schemas.microsoft.com/office/powerpoint/2010/main" val="421556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200" dirty="0">
                    <a:cs typeface="Arial" panose="020B0604020202020204" pitchFamily="34" charset="0"/>
                  </a:rPr>
                  <a:t>SRC physics shifts to the operators with soft wave functions at low RG resolution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  <a:blipFill>
                <a:blip r:embed="rId3"/>
                <a:stretch>
                  <a:fillRect l="-629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</p:spTree>
    <p:extLst>
      <p:ext uri="{BB962C8B-B14F-4D97-AF65-F5344CB8AC3E}">
        <p14:creationId xmlns:p14="http://schemas.microsoft.com/office/powerpoint/2010/main" val="1358319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200" dirty="0">
                    <a:cs typeface="Arial" panose="020B0604020202020204" pitchFamily="34" charset="0"/>
                  </a:rPr>
                  <a:t>SRC physics shifts to the operators with soft wave functions at low RG resolution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For momentum distributions, evolve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b="1" dirty="0">
                    <a:cs typeface="Arial" panose="020B0604020202020204" pitchFamily="34" charset="0"/>
                  </a:rPr>
                  <a:t>Strategy</a:t>
                </a:r>
                <a:r>
                  <a:rPr lang="en-US" sz="2200" dirty="0">
                    <a:cs typeface="Arial" panose="020B0604020202020204" pitchFamily="34" charset="0"/>
                  </a:rPr>
                  <a:t>: Apply Wick’s theorem 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sSubSup>
                      <m:sSubSupPr>
                        <m:ctrlP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sSubSup>
                      <m:sSubSupPr>
                        <m:ctrlP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truncating 3-body and higher terms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  <a:blipFill>
                <a:blip r:embed="rId3"/>
                <a:stretch>
                  <a:fillRect l="-629" t="-581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20599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 Evolved single-nucleon momentum distribution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bSup>
                        <m:sSub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b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b="1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For operator that probes high momentum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), the low RG resolution wave function filters out first few terms leaving only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</p:spTree>
    <p:extLst>
      <p:ext uri="{BB962C8B-B14F-4D97-AF65-F5344CB8AC3E}">
        <p14:creationId xmlns:p14="http://schemas.microsoft.com/office/powerpoint/2010/main" val="129142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Short-range correlations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Recent experiments have been able to isolate processes where short-range correlation (SRC) physics is dominant and well accounted for by SRC phenomenology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How are short-range correlations defined?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C00000"/>
                    </a:solidFill>
                  </a:rPr>
                  <a:t>Depends on the resolution scale!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Renormalization group (RG) resolution scale is set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in the Hamiltonian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max momenta in low-energy wave functions</a:t>
                </a:r>
              </a:p>
              <a:p>
                <a:pPr lvl="1">
                  <a:lnSpc>
                    <a:spcPct val="100000"/>
                  </a:lnSpc>
                </a:pP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1212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4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5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/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9AB853-0030-45B5-9E0D-70C2BC0C2973}"/>
              </a:ext>
            </a:extLst>
          </p:cNvPr>
          <p:cNvSpPr txBox="1"/>
          <p:nvPr/>
        </p:nvSpPr>
        <p:spPr>
          <a:xfrm>
            <a:off x="56052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E1A1E7-C42F-4432-84C3-79A8D9270C30}"/>
              </a:ext>
            </a:extLst>
          </p:cNvPr>
          <p:cNvCxnSpPr>
            <a:cxnSpLocks/>
          </p:cNvCxnSpPr>
          <p:nvPr/>
        </p:nvCxnSpPr>
        <p:spPr>
          <a:xfrm>
            <a:off x="5355099" y="4341070"/>
            <a:ext cx="5003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5B5937-10FC-48CC-808C-F2C25F58A169}"/>
              </a:ext>
            </a:extLst>
          </p:cNvPr>
          <p:cNvCxnSpPr>
            <a:cxnSpLocks/>
          </p:cNvCxnSpPr>
          <p:nvPr/>
        </p:nvCxnSpPr>
        <p:spPr>
          <a:xfrm flipV="1">
            <a:off x="3383280" y="2990088"/>
            <a:ext cx="1179576" cy="12893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643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/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Factorization built into GCF model seen by flat ratio of pair momentum distributions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over universal two-body wave functions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at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blipFill>
                <a:blip r:embed="rId4"/>
                <a:stretch>
                  <a:fillRect l="-1499" t="-2344" r="-2141" b="-54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1ACFA53D-0DB1-7348-98F9-F82DB305A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84" y="381297"/>
            <a:ext cx="5372100" cy="4203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DFC64E-9C82-E349-8BA3-A86D97520445}"/>
              </a:ext>
            </a:extLst>
          </p:cNvPr>
          <p:cNvSpPr txBox="1"/>
          <p:nvPr/>
        </p:nvSpPr>
        <p:spPr>
          <a:xfrm>
            <a:off x="6534284" y="119687"/>
            <a:ext cx="5586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from R. Cruz-Torres et al., Nat. Phys.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306 (2021)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27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6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What SRC physics can we describe using simple approximations?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Try Hartree-</a:t>
            </a:r>
            <a:r>
              <a:rPr lang="en-US" sz="2400" dirty="0" err="1">
                <a:solidFill>
                  <a:srgbClr val="C00000"/>
                </a:solidFill>
              </a:rPr>
              <a:t>Fock</a:t>
            </a:r>
            <a:r>
              <a:rPr lang="en-US" sz="2400" dirty="0">
                <a:solidFill>
                  <a:srgbClr val="C00000"/>
                </a:solidFill>
              </a:rPr>
              <a:t> (HF) with a local density approximation (LDA) to evaluate nuclear matrix elements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A73CA1F-A026-4F9A-A9EB-A6755DA34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64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6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Evaluate matrix elements assuming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 is occupied up to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800" dirty="0"/>
                  <a:t> averaging over local Fermi momentum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94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F7C80B0-AC3B-4374-B8D1-FB150CEBB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D22C-9402-448C-84B3-C0482EAE7185}"/>
              </a:ext>
            </a:extLst>
          </p:cNvPr>
          <p:cNvSpPr txBox="1"/>
          <p:nvPr/>
        </p:nvSpPr>
        <p:spPr>
          <a:xfrm>
            <a:off x="9099177" y="3800071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H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igh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and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CM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momentum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40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491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600" dirty="0"/>
                  <a:t>Finally write in terms of partial waves using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brk m:alnAt="9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nary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(−1)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𝐽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182880" indent="0">
                  <a:lnSpc>
                    <a:spcPct val="110000"/>
                  </a:lnSpc>
                  <a:buNone/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) and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 b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93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 marL="468630" indent="-285750">
                  <a:lnSpc>
                    <a:spcPct val="110000"/>
                  </a:lnSpc>
                </a:pPr>
                <a:r>
                  <a:rPr lang="en-US" sz="1800" dirty="0"/>
                  <a:t>Final formula for single-nucleon momentum distribution (where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/>
                  <a:t> specifies proton or neutron) given by: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F3F632-C8D6-1042-B4B5-67D28B7968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9279" y="2583974"/>
            <a:ext cx="9287173" cy="28346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A20090-E82D-B74F-AFB4-0FB98BCCDADF}"/>
              </a:ext>
            </a:extLst>
          </p:cNvPr>
          <p:cNvSpPr/>
          <p:nvPr/>
        </p:nvSpPr>
        <p:spPr>
          <a:xfrm>
            <a:off x="10189029" y="4849337"/>
            <a:ext cx="510639" cy="352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33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VMC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552" t="-131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VMC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552" t="-131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/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Excellent description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tail where inputs are only nucleonic densities and 2-body physics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minutes on a laptop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works well with simple approximations and is systematically improvable!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blipFill>
                <a:blip r:embed="rId5"/>
                <a:stretch>
                  <a:fillRect l="-1089" t="-1875" b="-625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094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400" dirty="0"/>
                  <a:t>: High-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from universal function</a:t>
                </a:r>
                <a:r>
                  <a:rPr lang="en-US" sz="24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fixed by 2-body and insensitive to nucleus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  <a:blipFill>
                <a:blip r:embed="rId4"/>
                <a:stretch>
                  <a:fillRect l="-1421" t="-980" r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5"/>
                <a:stretch>
                  <a:fillRect l="-867" t="-1515" r="-1734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4"/>
                <a:stretch>
                  <a:fillRect l="-867" t="-1515" r="-1734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062D8CF-250F-C841-863E-C5B793F20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14" y="1353165"/>
            <a:ext cx="4973864" cy="4466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/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Consistent with universal high-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tails from VMC calculations of R. B.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Wiringa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et al., Phys. Rev. C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89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024305 (2014)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blipFill>
                <a:blip r:embed="rId6"/>
                <a:stretch>
                  <a:fillRect l="-59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261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at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Closely related t</a:t>
                </a:r>
                <a:r>
                  <a:rPr lang="en-US" sz="2200" dirty="0"/>
                  <a:t>o the ratio of bound-nucleon probability distributions in the limits of vanishing relative distance (infinitely high relative momentum)</a:t>
                </a:r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099" t="-840" r="-200" b="-7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 momentum behavior is characterized by 2-body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which cancels leaving ratio of mean-field (low-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physics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  <a:r>
                  <a:rPr lang="en-US" sz="2400" dirty="0">
                    <a:solidFill>
                      <a:srgbClr val="C00000"/>
                    </a:solidFill>
                  </a:rPr>
                  <a:t> using two different EDFs</a:t>
                </a:r>
                <a:endParaRPr lang="en-US" sz="2400" baseline="300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647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305957" cy="3786943"/>
          </a:xfr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1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pairs, whereas pp are spin singlets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8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0055E5-96F4-4B7C-BBB1-BE5F5F8EB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prstClr val="black"/>
                    </a:solidFill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and CM momentum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US" sz="2400" dirty="0"/>
                  <a:t>SRC physics 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The SRC 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physics</a:t>
                </a:r>
                <a:r>
                  <a:rPr lang="en-US" sz="2000" dirty="0">
                    <a:solidFill>
                      <a:srgbClr val="C00000"/>
                    </a:solidFill>
                  </a:rPr>
                  <a:t> is shifted into the reaction operators from the</a:t>
                </a:r>
              </a:p>
              <a:p>
                <a:pPr marL="457200" lvl="1" indent="0">
                  <a:lnSpc>
                    <a:spcPct val="100000"/>
                  </a:lnSpc>
                  <a:buNone/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   nuclear wave function (which becomes soft)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FB781-B272-41A2-A4B7-D667C56299F7}"/>
              </a:ext>
            </a:extLst>
          </p:cNvPr>
          <p:cNvSpPr/>
          <p:nvPr/>
        </p:nvSpPr>
        <p:spPr>
          <a:xfrm>
            <a:off x="10336306" y="4670611"/>
            <a:ext cx="1371600" cy="148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5ED4-FDFA-480E-83F9-C3AC19A01937}"/>
              </a:ext>
            </a:extLst>
          </p:cNvPr>
          <p:cNvSpPr txBox="1"/>
          <p:nvPr/>
        </p:nvSpPr>
        <p:spPr>
          <a:xfrm>
            <a:off x="9105039" y="3789519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Low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15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  <a:r>
                  <a:rPr lang="en-US" sz="2400" dirty="0"/>
                  <a:t>, SRCs are suppressed in the wave function and shifted into the operator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Take ratio of 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</a:t>
                </a:r>
                <a:r>
                  <a:rPr lang="en-US" sz="2400" baseline="30000" dirty="0"/>
                  <a:t>1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SRG transformations fixing low-momenta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/>
                  <a:t> fm</a:t>
                </a:r>
                <a:r>
                  <a:rPr lang="en-US" sz="2400" baseline="30000" dirty="0"/>
                  <a:t>-1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This physics is established in the 2-body system – can apply to any nucleus!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  <a:blipFill>
                <a:blip r:embed="rId3"/>
                <a:stretch>
                  <a:fillRect l="-1178" t="-980" r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7" name="Picture 6" descr="Diagram, histogram&#10;&#10;Description automatically generated">
            <a:extLst>
              <a:ext uri="{FF2B5EF4-FFF2-40B4-BE49-F238E27FC236}">
                <a16:creationId xmlns:a16="http://schemas.microsoft.com/office/drawing/2014/main" id="{BD1768EA-A464-4B74-9598-32660D5BE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19" y="1111082"/>
            <a:ext cx="4705354" cy="4600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/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SRG-evolved momentum projection operators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blipFill>
                <a:blip r:embed="rId5"/>
                <a:stretch>
                  <a:fillRect l="-526" t="-192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527347-57A2-4AAA-901B-B9E5B65BF828}"/>
              </a:ext>
            </a:extLst>
          </p:cNvPr>
          <p:cNvSpPr txBox="1"/>
          <p:nvPr/>
        </p:nvSpPr>
        <p:spPr>
          <a:xfrm>
            <a:off x="8376698" y="381308"/>
            <a:ext cx="166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09EF4-5BC1-4E0D-A63C-167C94F3C7A7}"/>
              </a:ext>
            </a:extLst>
          </p:cNvPr>
          <p:cNvSpPr txBox="1"/>
          <p:nvPr/>
        </p:nvSpPr>
        <p:spPr>
          <a:xfrm>
            <a:off x="10664995" y="3202197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BAE0B-3C42-434B-9330-F517A98E204F}"/>
              </a:ext>
            </a:extLst>
          </p:cNvPr>
          <p:cNvCxnSpPr>
            <a:cxnSpLocks/>
          </p:cNvCxnSpPr>
          <p:nvPr/>
        </p:nvCxnSpPr>
        <p:spPr>
          <a:xfrm>
            <a:off x="11353800" y="3506962"/>
            <a:ext cx="341376" cy="799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DD30CFE-6FB1-4BC1-9D52-EB5D2FB7C915}"/>
              </a:ext>
            </a:extLst>
          </p:cNvPr>
          <p:cNvSpPr/>
          <p:nvPr/>
        </p:nvSpPr>
        <p:spPr>
          <a:xfrm>
            <a:off x="9720061" y="1165112"/>
            <a:ext cx="498764" cy="2278804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89E817-486C-4CC9-AD2D-B1365B2BB25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209883" y="750640"/>
            <a:ext cx="707236" cy="7459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9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10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529" t="-2128" r="-79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</p:spTree>
    <p:extLst>
      <p:ext uri="{BB962C8B-B14F-4D97-AF65-F5344CB8AC3E}">
        <p14:creationId xmlns:p14="http://schemas.microsoft.com/office/powerpoint/2010/main" val="3458988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Weak nucleus dependence from factorization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10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529" t="-2128" r="-79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/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Ratio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blipFill>
                <a:blip r:embed="rId5"/>
                <a:stretch>
                  <a:fillRect l="-739" t="-25472" b="-40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775F64-9562-48F3-B6B9-F016411E6E02}"/>
              </a:ext>
            </a:extLst>
          </p:cNvPr>
          <p:cNvCxnSpPr>
            <a:cxnSpLocks/>
          </p:cNvCxnSpPr>
          <p:nvPr/>
        </p:nvCxnSpPr>
        <p:spPr>
          <a:xfrm flipV="1">
            <a:off x="7860680" y="3684715"/>
            <a:ext cx="2938274" cy="13990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71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np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np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blipFill>
                <a:blip r:embed="rId5"/>
                <a:stretch>
                  <a:fillRect l="-758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07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cs typeface="Arial" panose="020B0604020202020204" pitchFamily="34" charset="0"/>
                  </a:rPr>
                  <a:t>Momentum dependence of (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exclusive cross section is dominated by the single-particle (</a:t>
                </a:r>
                <a:r>
                  <a:rPr lang="en-US" sz="2200" dirty="0" err="1">
                    <a:cs typeface="Arial" panose="020B0604020202020204" pitchFamily="34" charset="0"/>
                  </a:rPr>
                  <a:t>sp</a:t>
                </a:r>
                <a:r>
                  <a:rPr lang="en-US" sz="2200" dirty="0">
                    <a:cs typeface="Arial" panose="020B0604020202020204" pitchFamily="34" charset="0"/>
                  </a:rPr>
                  <a:t>) wave function</a:t>
                </a:r>
              </a:p>
              <a:p>
                <a:r>
                  <a:rPr lang="en-US" sz="22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Spectroscopic factor needed to reduce the theoretical cross section to match experiment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46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5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4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 b="-13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3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22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8B45F-6B9A-4047-939C-8609A3380BE7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CD6EC-0AAA-4C95-AC14-22B4DF8A3B36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FD475-AC18-442E-99FF-C46D4133ECC4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CBEB6-DF1F-4117-BD8C-D61F5B09EC62}"/>
              </a:ext>
            </a:extLst>
          </p:cNvPr>
          <p:cNvSpPr/>
          <p:nvPr/>
        </p:nvSpPr>
        <p:spPr>
          <a:xfrm>
            <a:off x="8019288" y="5129784"/>
            <a:ext cx="918909" cy="1713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71D9D-6B7C-4045-8418-146045160847}"/>
              </a:ext>
            </a:extLst>
          </p:cNvPr>
          <p:cNvSpPr txBox="1"/>
          <p:nvPr/>
        </p:nvSpPr>
        <p:spPr>
          <a:xfrm>
            <a:off x="201227" y="4790208"/>
            <a:ext cx="9439379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Idea: </a:t>
            </a:r>
            <a:r>
              <a:rPr lang="en-US" sz="2600" dirty="0">
                <a:solidFill>
                  <a:srgbClr val="C00000"/>
                </a:solidFill>
              </a:rPr>
              <a:t>SRG evolve and analyze using simple approximations (i.e., IPM)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3D7AB7-14BE-45EA-83A4-A83965888EC2}"/>
              </a:ext>
            </a:extLst>
          </p:cNvPr>
          <p:cNvSpPr/>
          <p:nvPr/>
        </p:nvSpPr>
        <p:spPr>
          <a:xfrm>
            <a:off x="3937519" y="2535115"/>
            <a:ext cx="2024742" cy="70041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3217B2-2954-4EA7-B57B-897A573806E2}"/>
              </a:ext>
            </a:extLst>
          </p:cNvPr>
          <p:cNvCxnSpPr>
            <a:cxnSpLocks/>
          </p:cNvCxnSpPr>
          <p:nvPr/>
        </p:nvCxnSpPr>
        <p:spPr>
          <a:xfrm flipV="1">
            <a:off x="2584580" y="3321776"/>
            <a:ext cx="2034073" cy="1427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72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solidFill>
                  <a:srgbClr val="C00000"/>
                </a:solidFill>
              </a:rPr>
              <a:t>At low renormalization group (RG) resolution, simple approximations to SRC physics work and are systematically improvable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Matching resolution scale between structure and reactions is crucial!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/>
                  <a:t>At low renormalization group (RG) resolution, simple approximations to SRC physics work and are systematically improvable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Outlook: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knockout cross sections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corrections: 3-body terms, final state interactions, etc.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Apply to more </a:t>
                </a:r>
                <a:r>
                  <a:rPr lang="en-US" sz="2200"/>
                  <a:t>complicated knockout </a:t>
                </a:r>
                <a:r>
                  <a:rPr lang="en-US" sz="2200" dirty="0"/>
                  <a:t>reactions (SRG with optical potentials)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53" t="-1163" b="-7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</p:spTree>
    <p:extLst>
      <p:ext uri="{BB962C8B-B14F-4D97-AF65-F5344CB8AC3E}">
        <p14:creationId xmlns:p14="http://schemas.microsoft.com/office/powerpoint/2010/main" val="3787775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14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21CAB7-B1B9-DD43-ADD2-B645F94F3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3891" y="1825625"/>
            <a:ext cx="6199909" cy="4351338"/>
          </a:xfrm>
        </p:spPr>
        <p:txBody>
          <a:bodyPr/>
          <a:lstStyle/>
          <a:p>
            <a:r>
              <a:rPr lang="en-US" dirty="0"/>
              <a:t>Kinematics chosen such that two-nucleon knock-out dominates</a:t>
            </a:r>
          </a:p>
          <a:p>
            <a:r>
              <a:rPr lang="en-US" dirty="0"/>
              <a:t>Break up the pair, detect both nucleons, and reconstruct initial state</a:t>
            </a:r>
          </a:p>
          <a:p>
            <a:r>
              <a:rPr lang="en-US" dirty="0"/>
              <a:t>Kinematics minimize final state interactions and meson exchange currents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511869-C9F8-334D-B7B7-384D550F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6" y="1726661"/>
            <a:ext cx="4431725" cy="2772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E76C9C-E428-1748-9F6A-5F07A60E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16" y="4671015"/>
            <a:ext cx="3869814" cy="18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4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0" y="5467671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15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Initial and SRG-evolved deuteron wave functions in coordinate space for several chiral interactions.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25ED6-DFEB-E44E-AAA9-0C9C64B6A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2564"/>
            <a:ext cx="5250427" cy="27432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F96E98-7D58-3241-9F9D-1F5CB6C9C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51" y="1040699"/>
            <a:ext cx="6761149" cy="4297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4348ED-80A4-444B-9778-E18C395AD5C7}"/>
              </a:ext>
            </a:extLst>
          </p:cNvPr>
          <p:cNvSpPr txBox="1"/>
          <p:nvPr/>
        </p:nvSpPr>
        <p:spPr>
          <a:xfrm>
            <a:off x="5642312" y="5435764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16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SRG evolution for several chiral interactions in the 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3C95E-E1EA-6E42-8AFE-8E481508DE61}"/>
              </a:ext>
            </a:extLst>
          </p:cNvPr>
          <p:cNvSpPr txBox="1"/>
          <p:nvPr/>
        </p:nvSpPr>
        <p:spPr>
          <a:xfrm>
            <a:off x="721137" y="1675747"/>
            <a:ext cx="4242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Universality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Low-energy physics of different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interactions becomes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same at low RG resolution</a:t>
            </a:r>
          </a:p>
        </p:txBody>
      </p:sp>
    </p:spTree>
    <p:extLst>
      <p:ext uri="{BB962C8B-B14F-4D97-AF65-F5344CB8AC3E}">
        <p14:creationId xmlns:p14="http://schemas.microsoft.com/office/powerpoint/2010/main" val="2718138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4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17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5"/>
                <a:stretch>
                  <a:fillRect l="-2062" t="-1639" r="-3608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946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7" y="4535018"/>
                <a:ext cx="2267965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18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7" y="4535018"/>
                <a:ext cx="2267965" cy="990336"/>
              </a:xfrm>
              <a:prstGeom prst="rect">
                <a:avLst/>
              </a:prstGeom>
              <a:blipFill>
                <a:blip r:embed="rId5"/>
                <a:stretch>
                  <a:fillRect l="-2222" t="-3846" r="-3889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17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2062" t="-1639" r="-3608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5212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/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19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Ratio of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fixed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blipFill>
                <a:blip r:embed="rId3"/>
                <a:stretch>
                  <a:fillRect l="-565" t="-3448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93245481-4D82-C046-8B02-EC65E54D4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2" y="1417556"/>
            <a:ext cx="4819586" cy="4572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/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an operator dominated by high momentum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Expand the eigenstates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initial NN Hamiltonian in terms of the SRG-evolved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sup>
                    </m:sSubSup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</m:d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+⋯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Substitute leading-order term of operator product expansion (OPE) in spectral representation of SRG transformation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≪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𝑄𝐻𝑄</m:t>
                                  </m:r>
                                </m:sub>
                              </m:sSub>
                            </m:e>
                          </m:d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†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≡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blipFill>
                <a:blip r:embed="rId5"/>
                <a:stretch>
                  <a:fillRect l="-570" t="-495" r="-1141" b="-2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87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4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9E4980-F6D9-4A65-8070-44DCAB22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Same observables but different physical interpretation!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5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</a:rPr>
              <a:t>Low RG resolution: </a:t>
            </a:r>
            <a:r>
              <a:rPr lang="en-US" sz="2400" dirty="0"/>
              <a:t>Two-body current operators with uncorrelated wave functions</a:t>
            </a:r>
          </a:p>
          <a:p>
            <a:pPr lvl="1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Same observables but different physical interpretation!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This talk: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How can SRC calculations be carried out at low RG resolution?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What can we describe with simple approximations?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Connections to existing SRC phenomenology (e.g., GCF/LCA)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0407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974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4584</TotalTime>
  <Words>6116</Words>
  <Application>Microsoft Macintosh PowerPoint</Application>
  <PresentationFormat>Widescreen</PresentationFormat>
  <Paragraphs>693</Paragraphs>
  <Slides>58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Cambria Math</vt:lpstr>
      <vt:lpstr>1_Office Theme</vt:lpstr>
      <vt:lpstr>Office Theme</vt:lpstr>
      <vt:lpstr>Short-range correlation physics at low renormalization group (RG) resolution</vt:lpstr>
      <vt:lpstr>Short-range correlations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Similarity renormalization group</vt:lpstr>
      <vt:lpstr>Similarity renormalization group</vt:lpstr>
      <vt:lpstr>Similarity renormalization group</vt:lpstr>
      <vt:lpstr>Similarity renormalization group</vt:lpstr>
      <vt:lpstr>Operator evolution</vt:lpstr>
      <vt:lpstr>Operator evolution</vt:lpstr>
      <vt:lpstr>Operator evolution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Factorization</vt:lpstr>
      <vt:lpstr>Factorization</vt:lpstr>
      <vt:lpstr>Why low RG resolution?</vt:lpstr>
      <vt:lpstr>Why low RG resolution?</vt:lpstr>
      <vt:lpstr>HF and LDA calculation</vt:lpstr>
      <vt:lpstr>HF and LDA calculation</vt:lpstr>
      <vt:lpstr>HF and LDA calculation</vt:lpstr>
      <vt:lpstr>HF and LDA calculation</vt:lpstr>
      <vt:lpstr>HF and LDA calculation</vt:lpstr>
      <vt:lpstr>HF and LDA calculation</vt:lpstr>
      <vt:lpstr>Proton momentum distributions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SRC phenomenology</vt:lpstr>
      <vt:lpstr>SRC phenomenology</vt:lpstr>
      <vt:lpstr>Other exclusive knockout reactions</vt:lpstr>
      <vt:lpstr>Other exclusive knockout reactions</vt:lpstr>
      <vt:lpstr>Other exclusive knockout reactions</vt:lpstr>
      <vt:lpstr>Other exclusive knockout reactions</vt:lpstr>
      <vt:lpstr>Spectroscopic factors</vt:lpstr>
      <vt:lpstr>Spectroscopic factors</vt:lpstr>
      <vt:lpstr>Spectroscopic factors</vt:lpstr>
      <vt:lpstr>Summary</vt:lpstr>
      <vt:lpstr>Summary</vt:lpstr>
      <vt:lpstr>Extras</vt:lpstr>
      <vt:lpstr>Extras</vt:lpstr>
      <vt:lpstr>Extras</vt:lpstr>
      <vt:lpstr>Extras</vt:lpstr>
      <vt:lpstr>Extras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180</cp:revision>
  <dcterms:created xsi:type="dcterms:W3CDTF">2021-04-13T22:10:52Z</dcterms:created>
  <dcterms:modified xsi:type="dcterms:W3CDTF">2021-12-14T16:17:59Z</dcterms:modified>
</cp:coreProperties>
</file>